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8"/>
  </p:notesMasterIdLst>
  <p:handoutMasterIdLst>
    <p:handoutMasterId r:id="rId39"/>
  </p:handoutMasterIdLst>
  <p:sldIdLst>
    <p:sldId id="25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80" r:id="rId16"/>
    <p:sldId id="278" r:id="rId17"/>
    <p:sldId id="279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  <p:sldId id="293" r:id="rId30"/>
    <p:sldId id="292" r:id="rId31"/>
    <p:sldId id="294" r:id="rId32"/>
    <p:sldId id="295" r:id="rId33"/>
    <p:sldId id="296" r:id="rId34"/>
    <p:sldId id="297" r:id="rId35"/>
    <p:sldId id="298" r:id="rId36"/>
    <p:sldId id="299" r:id="rId37"/>
  </p:sldIdLst>
  <p:sldSz cx="12188825" cy="6858000"/>
  <p:notesSz cx="6858000" cy="9144000"/>
  <p:defaultTextStyle>
    <a:defPPr rtl="0">
      <a:defRPr lang="hu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>
      <p:cViewPr>
        <p:scale>
          <a:sx n="150" d="100"/>
          <a:sy n="150" d="100"/>
        </p:scale>
        <p:origin x="138" y="12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Mintaszöveg szerkesztése</a:t>
            </a:r>
          </a:p>
          <a:p>
            <a:pPr lvl="1" rtl="0"/>
            <a:r>
              <a:t>Második szint</a:t>
            </a:r>
          </a:p>
          <a:p>
            <a:pPr lvl="2" rtl="0"/>
            <a:r>
              <a:t>Harmadik szint</a:t>
            </a:r>
          </a:p>
          <a:p>
            <a:pPr lvl="3" rtl="0"/>
            <a:r>
              <a:t>Negyedik szint</a:t>
            </a:r>
          </a:p>
          <a:p>
            <a:pPr lvl="4" rtl="0"/>
            <a:r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átlók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Egyenes összekötő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Egyenes összekötő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Egyenes összekötő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alsó sorok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Szabadkézi sokszög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0" name="Szabadkézi sokszög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1" name="Szabadkézi sokszög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>
              <a:defRPr sz="5400"/>
            </a:lvl1pPr>
          </a:lstStyle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/>
              <a:t>Kattintson ide az alcím mintájának szerkesztéséhez</a:t>
            </a:r>
            <a:endParaRPr/>
          </a:p>
        </p:txBody>
      </p:sp>
      <p:sp>
        <p:nvSpPr>
          <p:cNvPr id="22" name="Dátum helye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23" name="Élőláb helye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24" name="Dia számának helye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átlók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Egyenes összekötő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Egyenes összekötő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Egyenes összekötő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3" name="Kép helyőrzője 2" descr="Üres helyőrző kép hozzáadásához. Kattintson a helyőrzőre, és jelölje ki a hozzáadni kívánt képet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pPr rtl="0"/>
            <a:r>
              <a:rPr lang="hu-HU"/>
              <a:t>Kép beszúrásához kattintson az ikonra</a:t>
            </a:r>
            <a:endParaRPr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bal oldali sorok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Szabadkézi sokszög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1" name="Szabadkézi sokszög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4" name="Szabadkézi sokszög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hu"/>
              <a:t>Mintacím szerkesztése</a:t>
            </a:r>
            <a:endParaRPr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hu"/>
              <a:t>Mintaszöveg szerkesztése</a:t>
            </a:r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US"/>
              <a:t>2016. 08. 01.</a:t>
            </a:r>
            <a:endParaRPr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hu" dirty="0"/>
              <a:t>Gumiszervíz-kezelő szoftver</a:t>
            </a:r>
            <a:br>
              <a:rPr lang="hu" dirty="0"/>
            </a:br>
            <a:r>
              <a:rPr lang="hu" sz="2400" dirty="0"/>
              <a:t>Ember és Társai Kft.</a:t>
            </a:r>
            <a:endParaRPr lang="hu" dirty="0"/>
          </a:p>
        </p:txBody>
      </p:sp>
      <p:sp>
        <p:nvSpPr>
          <p:cNvPr id="5" name="Alcím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hu-HU" dirty="0"/>
              <a:t>K</a:t>
            </a:r>
            <a:r>
              <a:rPr lang="hu" dirty="0"/>
              <a:t>észítette: Marton adrián, tanai bálint, mágori noémi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3CA44E-C2B5-4C43-8050-03702D3DD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2.3. Szekvencia diagramok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82BC50F-5388-4920-BE15-77F64CE20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920" y="1500029"/>
            <a:ext cx="8856984" cy="494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01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3CA44E-C2B5-4C43-8050-03702D3DD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2.3. Szekvencia diagramok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695917E-E64A-4FCB-8321-92A820447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0" y="1844824"/>
            <a:ext cx="10813564" cy="382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0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CCC5D76-F00C-47B7-9CDC-BB1ADB6E2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176" y="2428874"/>
            <a:ext cx="8735325" cy="2000251"/>
          </a:xfrm>
        </p:spPr>
        <p:txBody>
          <a:bodyPr/>
          <a:lstStyle/>
          <a:p>
            <a:r>
              <a:rPr lang="hu-HU" dirty="0"/>
              <a:t>3. A szoftver működése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4C35013-6541-42E9-BCAC-1A2E70F15B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2826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DA8767-E7A2-46AC-88CD-876DAC498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/>
          <a:p>
            <a:r>
              <a:rPr lang="hu-HU" dirty="0"/>
              <a:t>3. Követelmények, a szoftver működése 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B6CDF7AC-9C9F-448B-94D0-F895408D2E35}"/>
              </a:ext>
            </a:extLst>
          </p:cNvPr>
          <p:cNvSpPr txBox="1"/>
          <p:nvPr/>
        </p:nvSpPr>
        <p:spPr>
          <a:xfrm>
            <a:off x="1218883" y="1498600"/>
            <a:ext cx="92515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dirty="0"/>
              <a:t>Login – bejelentkezés</a:t>
            </a:r>
          </a:p>
          <a:p>
            <a:r>
              <a:rPr lang="hu-HU" sz="1600" dirty="0"/>
              <a:t>A felhasználó megadja a bejelentkezési adatait, majd a szoftver a beosztásának megfelelő kezdőlapra irányítja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78400EA-2C8E-4E04-8E5B-40FAECCD5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955" y="2268041"/>
            <a:ext cx="9429987" cy="453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08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DA8767-E7A2-46AC-88CD-876DAC498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/>
          <a:lstStyle/>
          <a:p>
            <a:r>
              <a:rPr lang="hu-HU" dirty="0"/>
              <a:t>3. Követelmények, a szoftver működése 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B6CDF7AC-9C9F-448B-94D0-F895408D2E35}"/>
              </a:ext>
            </a:extLst>
          </p:cNvPr>
          <p:cNvSpPr txBox="1"/>
          <p:nvPr/>
        </p:nvSpPr>
        <p:spPr>
          <a:xfrm>
            <a:off x="1218883" y="1498600"/>
            <a:ext cx="34097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dirty="0"/>
              <a:t>Login – bejelentkezés</a:t>
            </a:r>
          </a:p>
          <a:p>
            <a:r>
              <a:rPr lang="hu-HU" sz="1600" dirty="0"/>
              <a:t>Hibás bejelentkezési adatok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8519CDB7-E51E-4D3B-B8CC-0F2A02975D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574" y="2564904"/>
            <a:ext cx="5019675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45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A1F93E-3D38-4A6F-BD38-9BB741AB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3.1. Cégvezető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6F7EC37D-1658-4DEF-B159-C9B2AFF915C1}"/>
              </a:ext>
            </a:extLst>
          </p:cNvPr>
          <p:cNvSpPr txBox="1"/>
          <p:nvPr/>
        </p:nvSpPr>
        <p:spPr>
          <a:xfrm>
            <a:off x="1218883" y="1772816"/>
            <a:ext cx="775359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Az elmúlt 30 nap eladásainak megjelenítése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A dolgozók bejelentkezési adatainak szerkesztése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Termékek / szolgáltatások árának szerkesztése</a:t>
            </a:r>
          </a:p>
        </p:txBody>
      </p:sp>
    </p:spTree>
    <p:extLst>
      <p:ext uri="{BB962C8B-B14F-4D97-AF65-F5344CB8AC3E}">
        <p14:creationId xmlns:p14="http://schemas.microsoft.com/office/powerpoint/2010/main" val="229884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BE7AD2-2DCD-452D-BABF-7B5B6B482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Kezdőlap – Az elmúlt 30 nap eladásai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8021412-D6D5-45A7-96BA-96647CC78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88" y="1772816"/>
            <a:ext cx="10545647" cy="459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59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65DD712-5072-47E6-B94D-218400168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Bejelentkezési adatok szerkesztése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886FAC9-978C-4BDF-82A0-67D2CFF42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014" y="1523714"/>
            <a:ext cx="9550796" cy="513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68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DD5F489-C60B-4D4C-9998-CEDB7AD01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Termékek árának szerkesztése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1944A00-2BE9-4F6D-87BF-91EF8FD85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415" y="1498600"/>
            <a:ext cx="9531994" cy="488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2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41F8B9-53C1-41F6-8FF4-DCDEE414C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Szolgáltatások árának szerkesztése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C2CC834-1EAE-48D1-9F80-677E71A5B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998" y="1514650"/>
            <a:ext cx="9838828" cy="506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45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ím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" dirty="0"/>
              <a:t>Tartalom</a:t>
            </a:r>
            <a:endParaRPr lang="en-US" dirty="0"/>
          </a:p>
        </p:txBody>
      </p:sp>
      <p:sp>
        <p:nvSpPr>
          <p:cNvPr id="14" name="Tartalom helye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514350" indent="-514350" rtl="0">
              <a:buFont typeface="+mj-lt"/>
              <a:buAutoNum type="arabicPeriod"/>
            </a:pPr>
            <a:r>
              <a:rPr lang="hu-HU" dirty="0"/>
              <a:t>A szoftver általános leírása, célja</a:t>
            </a:r>
          </a:p>
          <a:p>
            <a:pPr marL="514350" indent="-514350" rtl="0">
              <a:buFont typeface="+mj-lt"/>
              <a:buAutoNum type="arabicPeriod"/>
            </a:pPr>
            <a:r>
              <a:rPr lang="hu-HU" dirty="0"/>
              <a:t>Diagramok</a:t>
            </a:r>
          </a:p>
          <a:p>
            <a:pPr marL="514350" indent="-514350" rtl="0">
              <a:buFont typeface="+mj-lt"/>
              <a:buAutoNum type="arabicPeriod"/>
            </a:pPr>
            <a:r>
              <a:rPr lang="hu-HU" dirty="0"/>
              <a:t>Követelmények, a szoftver működése</a:t>
            </a:r>
          </a:p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F337A9B-9E92-414A-A8CE-44022EFEF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3.2. Ügyintéző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8219D35-233B-4FBE-9005-918B603997F6}"/>
              </a:ext>
            </a:extLst>
          </p:cNvPr>
          <p:cNvSpPr txBox="1"/>
          <p:nvPr/>
        </p:nvSpPr>
        <p:spPr>
          <a:xfrm>
            <a:off x="1413892" y="1916832"/>
            <a:ext cx="861165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Kezdőlap – folyamatban levő rendelések megjelenítése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Keresés a raktárkészletben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Megrendelések összeállítása</a:t>
            </a:r>
          </a:p>
        </p:txBody>
      </p:sp>
    </p:spTree>
    <p:extLst>
      <p:ext uri="{BB962C8B-B14F-4D97-AF65-F5344CB8AC3E}">
        <p14:creationId xmlns:p14="http://schemas.microsoft.com/office/powerpoint/2010/main" val="402873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DE5630-A54D-434A-8DDE-8A7909EE8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636169" cy="1223963"/>
          </a:xfrm>
        </p:spPr>
        <p:txBody>
          <a:bodyPr>
            <a:normAutofit/>
          </a:bodyPr>
          <a:lstStyle/>
          <a:p>
            <a:r>
              <a:rPr lang="hu-HU" sz="3600" dirty="0"/>
              <a:t>Kezdőlap – folyamatban levő rendelések megjelenítése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1C2BE78-9A69-45B3-8CBD-C1657E412E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01" y="1498600"/>
            <a:ext cx="8693422" cy="509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466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A33BDE-5837-4D2D-8D44-11DF2508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Keresés a raktárkészletben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721DF05-8100-43B4-91EB-88F7FA21A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908" y="1636691"/>
            <a:ext cx="8609646" cy="494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0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6813517-0428-4DE2-A6B5-B3FFDFD45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Megrendelések összeállítása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8636EEB-0D1C-43C6-9A26-16A3B01B4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026" y="1438995"/>
            <a:ext cx="9334772" cy="524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9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D95752-1945-42A6-9CB8-203777ABE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3.3. Raktáros</a:t>
            </a:r>
            <a:endParaRPr lang="hu-HU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AF1F7396-15C7-4D92-9DCE-3074AFF77603}"/>
              </a:ext>
            </a:extLst>
          </p:cNvPr>
          <p:cNvSpPr txBox="1"/>
          <p:nvPr/>
        </p:nvSpPr>
        <p:spPr>
          <a:xfrm>
            <a:off x="1394760" y="2204864"/>
            <a:ext cx="9399304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Kezdőlap – Megrendelésekhez kellő termékek megjelenítése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Alacsony darabszámú termékek megjelenítése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Keresés a raktárkészletben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Termékek hozzáadása, szerkesztése, törlése</a:t>
            </a:r>
          </a:p>
        </p:txBody>
      </p:sp>
    </p:spTree>
    <p:extLst>
      <p:ext uri="{BB962C8B-B14F-4D97-AF65-F5344CB8AC3E}">
        <p14:creationId xmlns:p14="http://schemas.microsoft.com/office/powerpoint/2010/main" val="1465931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F989D85-584D-461F-A0F5-5DFB9DCF2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1140225" cy="1223963"/>
          </a:xfrm>
        </p:spPr>
        <p:txBody>
          <a:bodyPr>
            <a:normAutofit/>
          </a:bodyPr>
          <a:lstStyle/>
          <a:p>
            <a:r>
              <a:rPr lang="hu-HU" sz="3600" dirty="0"/>
              <a:t>Kezdőlap – Megrendelésekhez kellő termékek megjelenítése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897C9CD-905B-42E1-9D39-BF2D386DE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987" y="1498600"/>
            <a:ext cx="9486850" cy="52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82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F76A0D-46F7-4E40-92B5-B896B2C61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Alacsony darabszámú termékek megjelenítése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B37BB92-DE20-4FA3-86ED-1E7D33DC56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92" y="1670440"/>
            <a:ext cx="8608640" cy="4912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9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BA3C0C-3BCF-4C91-97E9-D50B2E051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Keresés a raktárkészletben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57BFF0B-DEBF-42C2-B035-10B97610AF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270" y="1498600"/>
            <a:ext cx="8294284" cy="524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22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2B33A36-194E-455A-AB1C-2546A84C1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Termék hozzáadása, szerkesztése, törlése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D5D2CA6-6581-4DC3-95C1-1DC52D169F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996" y="1498600"/>
            <a:ext cx="7758831" cy="485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842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CC69D7-BC3B-4830-A14B-97C070AB0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3.4. Szerelők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926842AE-A032-4E98-855F-DA9A99FF275B}"/>
              </a:ext>
            </a:extLst>
          </p:cNvPr>
          <p:cNvSpPr txBox="1"/>
          <p:nvPr/>
        </p:nvSpPr>
        <p:spPr>
          <a:xfrm>
            <a:off x="1341884" y="1988840"/>
            <a:ext cx="930357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Kezdőlap – Folyamatban levő megrendelések megjelenítése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Folyamatban levő megrendelések lezárása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Folyamatban levő rendelések befejezési dátumának eltolása</a:t>
            </a:r>
          </a:p>
        </p:txBody>
      </p:sp>
    </p:spTree>
    <p:extLst>
      <p:ext uri="{BB962C8B-B14F-4D97-AF65-F5344CB8AC3E}">
        <p14:creationId xmlns:p14="http://schemas.microsoft.com/office/powerpoint/2010/main" val="388780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CC8FE6A-523D-420F-A442-C2E5FAC2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1. A szoftver általános leírása, célja 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4BAE0ADD-7D63-478B-BF95-FCB79892E948}"/>
              </a:ext>
            </a:extLst>
          </p:cNvPr>
          <p:cNvSpPr txBox="1"/>
          <p:nvPr/>
        </p:nvSpPr>
        <p:spPr>
          <a:xfrm>
            <a:off x="1218882" y="2274838"/>
            <a:ext cx="1020412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800" dirty="0"/>
              <a:t>A szoftver lehetővé teszi az egyes dolgozók munkakörének megfelelő feladatok elvégzését és az ahhoz kellő adatok elérését és szerkesztését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1800" dirty="0"/>
          </a:p>
          <a:p>
            <a:r>
              <a:rPr lang="hu-HU" sz="1800" dirty="0">
                <a:latin typeface="+mj-lt"/>
              </a:rPr>
              <a:t>„</a:t>
            </a:r>
            <a:r>
              <a:rPr lang="hu-HU" sz="1800" b="0" i="0" u="none" strike="noStrike" dirty="0">
                <a:effectLst/>
                <a:latin typeface="+mj-lt"/>
              </a:rPr>
              <a:t>Az alkalmazás célja egységesíteni az Ember és Társai Kft. meglévő rendszereit, valamint egyszerűsíteni a foglalkoztatottjainak munkavégzését és gyorsítani a telephelyen található osztályok (pl. raktár, műhely, iroda) közötti kommunikációt. A program korábban számtalan eddig használt adattáblát vált le és egyéb manuálisan végzett folyamatokat automatizál a dolgozók számára, amellyel a feladatvégzés gyorsaságának és pontosságának maximalizálását kívánja elérni.</a:t>
            </a:r>
            <a:r>
              <a:rPr lang="hu-HU" sz="1800" dirty="0">
                <a:latin typeface="+mj-lt"/>
              </a:rPr>
              <a:t>”</a:t>
            </a:r>
            <a:br>
              <a:rPr lang="hu-HU" sz="1800" dirty="0">
                <a:latin typeface="+mj-lt"/>
              </a:rPr>
            </a:br>
            <a:r>
              <a:rPr lang="hu-HU" sz="1800" dirty="0">
                <a:latin typeface="+mj-lt"/>
              </a:rPr>
              <a:t>						</a:t>
            </a:r>
            <a:r>
              <a:rPr lang="hu-HU" sz="1400" i="1" dirty="0">
                <a:latin typeface="+mj-lt"/>
              </a:rPr>
              <a:t>specifikációs dokumentum, 1.3.</a:t>
            </a:r>
            <a:endParaRPr lang="hu-HU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9799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A6B638-02E6-4F72-8620-1B1305F5D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420145" cy="1223963"/>
          </a:xfrm>
        </p:spPr>
        <p:txBody>
          <a:bodyPr>
            <a:normAutofit/>
          </a:bodyPr>
          <a:lstStyle/>
          <a:p>
            <a:r>
              <a:rPr lang="hu-HU" sz="3600" dirty="0"/>
              <a:t>Kezdőlap – Folyamatban levő megrendelések megjelenítése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0218271-CF28-4029-9E57-A5CB0CCA04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061" y="1492254"/>
            <a:ext cx="8270701" cy="481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53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4F10BA-773A-4063-B414-1763B2883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3600" dirty="0"/>
              <a:t>Folyamatban levő megrendelések lezárása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29987D8-32C1-4611-BBE1-8164425988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415" y="1703249"/>
            <a:ext cx="8785993" cy="48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93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F9DE6F1-D14C-41CC-B796-6F82B228A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3600" dirty="0"/>
              <a:t>Folyamatban levő rendelések befejezési dátumának eltolása</a:t>
            </a:r>
            <a:endParaRPr lang="hu-HU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2E729025-F8B5-4E60-9313-A8A7563C3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349" y="1498600"/>
            <a:ext cx="9382125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82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7908B9B-24D0-46E2-8406-E7E7FFE39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D87CB96-C9A1-4767-9BCE-2C9F4DD3CE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326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FBC34B-F974-4F91-BB35-A4AB2FB67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2. Diagramok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022512AF-7A92-4BC5-8DC0-A64FD18E3651}"/>
              </a:ext>
            </a:extLst>
          </p:cNvPr>
          <p:cNvSpPr txBox="1"/>
          <p:nvPr/>
        </p:nvSpPr>
        <p:spPr>
          <a:xfrm>
            <a:off x="1197868" y="1988840"/>
            <a:ext cx="345620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2.1. Use Case diagram</a:t>
            </a:r>
          </a:p>
          <a:p>
            <a:pPr marL="457200" indent="-457200">
              <a:buFont typeface="+mj-lt"/>
              <a:buAutoNum type="arabicPeriod"/>
            </a:pPr>
            <a:endParaRPr lang="hu-HU" dirty="0"/>
          </a:p>
          <a:p>
            <a:r>
              <a:rPr lang="hu-HU" dirty="0"/>
              <a:t>2.2. Osztálydiagram</a:t>
            </a:r>
          </a:p>
          <a:p>
            <a:pPr marL="457200" indent="-457200">
              <a:buFont typeface="+mj-lt"/>
              <a:buAutoNum type="arabicPeriod"/>
            </a:pPr>
            <a:endParaRPr lang="hu-HU" dirty="0"/>
          </a:p>
          <a:p>
            <a:r>
              <a:rPr lang="hu-HU" dirty="0"/>
              <a:t>2.3. Szekvencia diagramok</a:t>
            </a:r>
          </a:p>
        </p:txBody>
      </p:sp>
    </p:spTree>
    <p:extLst>
      <p:ext uri="{BB962C8B-B14F-4D97-AF65-F5344CB8AC3E}">
        <p14:creationId xmlns:p14="http://schemas.microsoft.com/office/powerpoint/2010/main" val="150645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8592BCB-E910-4556-9915-BB20C417E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161" y="2564904"/>
            <a:ext cx="10360501" cy="1223963"/>
          </a:xfrm>
        </p:spPr>
        <p:txBody>
          <a:bodyPr/>
          <a:lstStyle/>
          <a:p>
            <a:r>
              <a:rPr lang="hu-HU" dirty="0"/>
              <a:t>2.1. Use Case diagram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7AD1F0AB-9F0F-4D22-9745-8C2C70B96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68" y="104775"/>
            <a:ext cx="7248525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91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B555C4-D6D8-493C-B157-0893DC849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2.2. Osztálydiagram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E1E75C4-2762-4E58-B69D-18D42EB9A8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77"/>
          <a:stretch/>
        </p:blipFill>
        <p:spPr>
          <a:xfrm>
            <a:off x="2350119" y="1498600"/>
            <a:ext cx="7488585" cy="5332919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85598BD-55E5-8B64-8BC9-DFEA70B39D16}"/>
              </a:ext>
            </a:extLst>
          </p:cNvPr>
          <p:cNvCxnSpPr/>
          <p:nvPr/>
        </p:nvCxnSpPr>
        <p:spPr>
          <a:xfrm flipV="1">
            <a:off x="3391200" y="4496400"/>
            <a:ext cx="0" cy="72000"/>
          </a:xfrm>
          <a:prstGeom prst="line">
            <a:avLst/>
          </a:prstGeom>
          <a:ln w="63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89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B555C4-D6D8-493C-B157-0893DC849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2.2. Osztálydiagram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852EBA2-2DA4-4664-8130-F1D55E7F48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93"/>
          <a:stretch/>
        </p:blipFill>
        <p:spPr>
          <a:xfrm>
            <a:off x="2683022" y="1124744"/>
            <a:ext cx="6822779" cy="518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46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3CA44E-C2B5-4C43-8050-03702D3DD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2.3. Szekvencia diagramok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F2BBF89-8BB8-4A8C-A92E-06217EF6A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1628800"/>
            <a:ext cx="9217024" cy="419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2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3CA44E-C2B5-4C43-8050-03702D3DD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2.3. Szekvencia diagramok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8893D0F-112E-48EF-8D0A-B0601E632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370" y="1403953"/>
            <a:ext cx="5892083" cy="521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19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nológia (16x9)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-téma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éma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Hármas áramkört ábrázoló bemutató (szélesvásznú)</Template>
  <TotalTime>185</TotalTime>
  <Words>362</Words>
  <Application>Microsoft Office PowerPoint</Application>
  <PresentationFormat>Custom</PresentationFormat>
  <Paragraphs>71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Technológia (16x9)</vt:lpstr>
      <vt:lpstr>Gumiszervíz-kezelő szoftver Ember és Társai Kft.</vt:lpstr>
      <vt:lpstr>Tartalom</vt:lpstr>
      <vt:lpstr>1. A szoftver általános leírása, célja </vt:lpstr>
      <vt:lpstr>2. Diagramok</vt:lpstr>
      <vt:lpstr>2.1. Use Case diagram</vt:lpstr>
      <vt:lpstr>2.2. Osztálydiagram</vt:lpstr>
      <vt:lpstr>2.2. Osztálydiagram</vt:lpstr>
      <vt:lpstr>2.3. Szekvencia diagramok</vt:lpstr>
      <vt:lpstr>2.3. Szekvencia diagramok</vt:lpstr>
      <vt:lpstr>2.3. Szekvencia diagramok</vt:lpstr>
      <vt:lpstr>2.3. Szekvencia diagramok</vt:lpstr>
      <vt:lpstr>3. A szoftver működése</vt:lpstr>
      <vt:lpstr>3. Követelmények, a szoftver működése </vt:lpstr>
      <vt:lpstr>3. Követelmények, a szoftver működése </vt:lpstr>
      <vt:lpstr>3.1. Cégvezető</vt:lpstr>
      <vt:lpstr>Kezdőlap – Az elmúlt 30 nap eladásai</vt:lpstr>
      <vt:lpstr>Bejelentkezési adatok szerkesztése</vt:lpstr>
      <vt:lpstr>Termékek árának szerkesztése</vt:lpstr>
      <vt:lpstr>Szolgáltatások árának szerkesztése</vt:lpstr>
      <vt:lpstr>3.2. Ügyintéző</vt:lpstr>
      <vt:lpstr>Kezdőlap – folyamatban levő rendelések megjelenítése</vt:lpstr>
      <vt:lpstr>Keresés a raktárkészletben</vt:lpstr>
      <vt:lpstr>Megrendelések összeállítása</vt:lpstr>
      <vt:lpstr>3.3. Raktáros</vt:lpstr>
      <vt:lpstr>Kezdőlap – Megrendelésekhez kellő termékek megjelenítése</vt:lpstr>
      <vt:lpstr>Alacsony darabszámú termékek megjelenítése</vt:lpstr>
      <vt:lpstr>Keresés a raktárkészletben</vt:lpstr>
      <vt:lpstr>Termék hozzáadása, szerkesztése, törlése</vt:lpstr>
      <vt:lpstr>3.4. Szerelők</vt:lpstr>
      <vt:lpstr>Kezdőlap – Folyamatban levő megrendelések megjelenítése</vt:lpstr>
      <vt:lpstr>Folyamatban levő megrendelések lezárása</vt:lpstr>
      <vt:lpstr>Folyamatban levő rendelések befejezési dátumának eltolása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Gumiszervíz-kezelő szoftver Ember és Társai Kft.</dc:title>
  <dc:creator>Bálint Tanai</dc:creator>
  <cp:lastModifiedBy>Marton Adrián Imre</cp:lastModifiedBy>
  <cp:revision>29</cp:revision>
  <dcterms:created xsi:type="dcterms:W3CDTF">2024-12-08T15:56:57Z</dcterms:created>
  <dcterms:modified xsi:type="dcterms:W3CDTF">2024-12-09T15:06:25Z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